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4"/>
  </p:notesMasterIdLst>
  <p:sldIdLst>
    <p:sldId id="328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88089" autoAdjust="0"/>
  </p:normalViewPr>
  <p:slideViewPr>
    <p:cSldViewPr snapToGrid="0">
      <p:cViewPr varScale="1">
        <p:scale>
          <a:sx n="107" d="100"/>
          <a:sy n="107" d="100"/>
        </p:scale>
        <p:origin x="15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6BFE7-54E5-4441-8BDB-F3DEC3FF6DB9}" type="datetimeFigureOut">
              <a:rPr lang="es-CO" smtClean="0"/>
              <a:t>29/09/2022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0E6AC-8662-4A3B-81B7-D3FE6A011C3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4025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5" name="Google Shape;17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8cb46a234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8cb46a234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g8cb46a234e_1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236" y="2396836"/>
            <a:ext cx="8617528" cy="2096802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85713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3193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9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80516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0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4781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1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247189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2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188784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3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802646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96237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468" y="2375210"/>
            <a:ext cx="8263054" cy="218726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826363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9463013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365126"/>
            <a:ext cx="86233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9400" y="1825625"/>
            <a:ext cx="42354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42735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0965996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2" name="Rectángulo 11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3" name="Imagen 12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660" y="365126"/>
            <a:ext cx="8625173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629" y="1681163"/>
            <a:ext cx="42305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7629" y="2505075"/>
            <a:ext cx="423055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42776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427768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5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7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831895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8" name="Rectángulo 7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7" y="365126"/>
            <a:ext cx="8675649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55374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691051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40196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6" y="278780"/>
            <a:ext cx="3501483" cy="1600200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278780"/>
            <a:ext cx="4988980" cy="57333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326" y="1973765"/>
            <a:ext cx="3501483" cy="403840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542214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478" y="256478"/>
            <a:ext cx="3479181" cy="1800922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0" y="256478"/>
            <a:ext cx="5022433" cy="575569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478" y="2057399"/>
            <a:ext cx="3479181" cy="3954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728855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629" y="242463"/>
            <a:ext cx="8642195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7629" y="1747414"/>
            <a:ext cx="8642195" cy="434115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grpSp>
        <p:nvGrpSpPr>
          <p:cNvPr id="10" name="Grupo 9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7" name="Rectángulo 6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94471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9" name="Rectángulo 8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70233" y="211873"/>
            <a:ext cx="1706137" cy="5800302"/>
          </a:xfrm>
        </p:spPr>
        <p:txBody>
          <a:bodyPr vert="eaVert"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6478" y="211873"/>
            <a:ext cx="6791093" cy="5800302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5871169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5755" algn="l"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1pPr>
            <a:lvl2pPr marL="914400" lvl="1" indent="-325755" algn="l">
              <a:spcBef>
                <a:spcPts val="360"/>
              </a:spcBef>
              <a:spcAft>
                <a:spcPts val="0"/>
              </a:spcAft>
              <a:buSzPts val="1530"/>
              <a:buChar char="•"/>
              <a:defRPr/>
            </a:lvl2pPr>
            <a:lvl3pPr marL="1371600" lvl="2" indent="-331469" algn="l">
              <a:spcBef>
                <a:spcPts val="360"/>
              </a:spcBef>
              <a:spcAft>
                <a:spcPts val="0"/>
              </a:spcAft>
              <a:buSzPts val="162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8902229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457200" y="1673352"/>
            <a:ext cx="4038600" cy="4718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9730" algn="l">
              <a:spcBef>
                <a:spcPts val="560"/>
              </a:spcBef>
              <a:spcAft>
                <a:spcPts val="0"/>
              </a:spcAft>
              <a:buSzPts val="2380"/>
              <a:buChar char="•"/>
              <a:defRPr sz="2800"/>
            </a:lvl1pPr>
            <a:lvl2pPr marL="914400" lvl="1" indent="-358140" algn="l">
              <a:spcBef>
                <a:spcPts val="480"/>
              </a:spcBef>
              <a:spcAft>
                <a:spcPts val="0"/>
              </a:spcAft>
              <a:buSzPts val="2040"/>
              <a:buChar char="•"/>
              <a:defRPr sz="2400"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body" idx="2"/>
          </p:nvPr>
        </p:nvSpPr>
        <p:spPr>
          <a:xfrm>
            <a:off x="4648200" y="1673352"/>
            <a:ext cx="4038600" cy="4718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79730" algn="l">
              <a:spcBef>
                <a:spcPts val="560"/>
              </a:spcBef>
              <a:spcAft>
                <a:spcPts val="0"/>
              </a:spcAft>
              <a:buSzPts val="2380"/>
              <a:buChar char="•"/>
              <a:defRPr sz="2800"/>
            </a:lvl1pPr>
            <a:lvl2pPr marL="914400" lvl="1" indent="-358140" algn="l">
              <a:spcBef>
                <a:spcPts val="480"/>
              </a:spcBef>
              <a:spcAft>
                <a:spcPts val="0"/>
              </a:spcAft>
              <a:buSzPts val="2040"/>
              <a:buChar char="•"/>
              <a:defRPr sz="2400"/>
            </a:lvl2pPr>
            <a:lvl3pPr marL="1371600" lvl="2" indent="-342900" algn="l">
              <a:spcBef>
                <a:spcPts val="400"/>
              </a:spcBef>
              <a:spcAft>
                <a:spcPts val="0"/>
              </a:spcAft>
              <a:buSzPts val="18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dt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ldNum" idx="12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l">
              <a:spcBef>
                <a:spcPts val="0"/>
              </a:spcBef>
              <a:buNone/>
              <a:defRPr/>
            </a:lvl1pPr>
            <a:lvl2pPr marL="0" lvl="1" indent="0" algn="l">
              <a:spcBef>
                <a:spcPts val="0"/>
              </a:spcBef>
              <a:buNone/>
              <a:defRPr/>
            </a:lvl2pPr>
            <a:lvl3pPr marL="0" lvl="2" indent="0" algn="l">
              <a:spcBef>
                <a:spcPts val="0"/>
              </a:spcBef>
              <a:buNone/>
              <a:defRPr/>
            </a:lvl3pPr>
            <a:lvl4pPr marL="0" lvl="3" indent="0" algn="l">
              <a:spcBef>
                <a:spcPts val="0"/>
              </a:spcBef>
              <a:buNone/>
              <a:defRPr/>
            </a:lvl4pPr>
            <a:lvl5pPr marL="0" lvl="4" indent="0" algn="l">
              <a:spcBef>
                <a:spcPts val="0"/>
              </a:spcBef>
              <a:buNone/>
              <a:defRPr/>
            </a:lvl5pPr>
            <a:lvl6pPr marL="0" lvl="5" indent="0" algn="l">
              <a:spcBef>
                <a:spcPts val="0"/>
              </a:spcBef>
              <a:buNone/>
              <a:defRPr/>
            </a:lvl6pPr>
            <a:lvl7pPr marL="0" lvl="6" indent="0" algn="l">
              <a:spcBef>
                <a:spcPts val="0"/>
              </a:spcBef>
              <a:buNone/>
              <a:defRPr/>
            </a:lvl7pPr>
            <a:lvl8pPr marL="0" lvl="7" indent="0" algn="l">
              <a:spcBef>
                <a:spcPts val="0"/>
              </a:spcBef>
              <a:buNone/>
              <a:defRPr/>
            </a:lvl8pPr>
            <a:lvl9pPr marL="0" lvl="8" indent="0" algn="l">
              <a:spcBef>
                <a:spcPts val="0"/>
              </a:spcBef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722950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2589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3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78074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4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126680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5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559921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6">
    <p:bg>
      <p:bgPr>
        <a:blipFill dpi="0" rotWithShape="1">
          <a:blip r:embed="rId2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42623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7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179600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8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03853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4000" y="365126"/>
            <a:ext cx="866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000" y="1825625"/>
            <a:ext cx="8661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7AB07-3DF3-4BE1-B78D-85346C8AFDE2}" type="datetimeFigureOut">
              <a:rPr lang="es-CO" smtClean="0"/>
              <a:t>29/09/2022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78387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4" r:id="rId3"/>
    <p:sldLayoutId id="2147483676" r:id="rId4"/>
    <p:sldLayoutId id="2147483675" r:id="rId5"/>
    <p:sldLayoutId id="2147483677" r:id="rId6"/>
    <p:sldLayoutId id="2147483673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85" r:id="rId25"/>
    <p:sldLayoutId id="2147483686" r:id="rId2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uancmartinez@javerianacali.edu.co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263236" y="2729752"/>
            <a:ext cx="8617528" cy="1274357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4"/>
          </p:nvPr>
        </p:nvSpPr>
        <p:spPr>
          <a:xfrm>
            <a:off x="1751888" y="5783714"/>
            <a:ext cx="5640224" cy="660400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hlinkClick r:id="rId2"/>
              </a:rPr>
              <a:t>lfrincon@javerianacali.edu.co</a:t>
            </a:r>
            <a:endParaRPr lang="es-419" b="0" dirty="0"/>
          </a:p>
        </p:txBody>
      </p:sp>
      <p:sp>
        <p:nvSpPr>
          <p:cNvPr id="8" name="Título 4"/>
          <p:cNvSpPr txBox="1">
            <a:spLocks/>
          </p:cNvSpPr>
          <p:nvPr/>
        </p:nvSpPr>
        <p:spPr>
          <a:xfrm>
            <a:off x="271259" y="4081112"/>
            <a:ext cx="8617528" cy="66254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4000" b="0" dirty="0"/>
              <a:t>Maestría en Ing. de Software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C9BCD6-F0AB-4948-AF5F-BDDFECDE400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419" dirty="0"/>
              <a:t>Objetivos, justificación y alcance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5233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1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-US"/>
              <a:t>Los Objetivos</a:t>
            </a:r>
            <a:endParaRPr/>
          </a:p>
        </p:txBody>
      </p:sp>
      <p:sp>
        <p:nvSpPr>
          <p:cNvPr id="178" name="Google Shape;178;p2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480"/>
              </a:spcBef>
              <a:spcAft>
                <a:spcPts val="0"/>
              </a:spcAft>
              <a:buNone/>
            </a:pPr>
            <a:endParaRPr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b="1" dirty="0"/>
              <a:t>General</a:t>
            </a:r>
            <a:r>
              <a:rPr lang="en-US" dirty="0"/>
              <a:t>: Dice para que se </a:t>
            </a:r>
            <a:r>
              <a:rPr lang="en-US" dirty="0" err="1"/>
              <a:t>hará</a:t>
            </a:r>
            <a:r>
              <a:rPr lang="en-US" dirty="0"/>
              <a:t> </a:t>
            </a:r>
            <a:r>
              <a:rPr lang="en-US" dirty="0" err="1"/>
              <a:t>dicha</a:t>
            </a:r>
            <a:r>
              <a:rPr lang="en-US" dirty="0"/>
              <a:t> </a:t>
            </a:r>
            <a:r>
              <a:rPr lang="en-US" dirty="0" err="1"/>
              <a:t>investigación</a:t>
            </a:r>
            <a:r>
              <a:rPr lang="en-US" dirty="0"/>
              <a:t>. </a:t>
            </a:r>
            <a:r>
              <a:rPr lang="es-ES" dirty="0"/>
              <a:t>Ante este problema de investigación, ¿qué quiero hacer o qué hará mi estudio? </a:t>
            </a:r>
            <a:br>
              <a:rPr lang="es-ES" dirty="0"/>
            </a:br>
            <a:endParaRPr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dirty="0" err="1"/>
              <a:t>Específicos</a:t>
            </a:r>
            <a:r>
              <a:rPr lang="en-US" dirty="0"/>
              <a:t>: Dice los “</a:t>
            </a:r>
            <a:r>
              <a:rPr lang="en-US" dirty="0" err="1"/>
              <a:t>cómos</a:t>
            </a:r>
            <a:r>
              <a:rPr lang="en-US" dirty="0"/>
              <a:t>” para </a:t>
            </a:r>
            <a:r>
              <a:rPr lang="en-US" dirty="0" err="1"/>
              <a:t>lograr</a:t>
            </a:r>
            <a:r>
              <a:rPr lang="en-US" dirty="0"/>
              <a:t> la </a:t>
            </a:r>
            <a:r>
              <a:rPr lang="en-US" dirty="0" err="1"/>
              <a:t>investigación</a:t>
            </a:r>
            <a:endParaRPr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dirty="0"/>
              <a:t>Un </a:t>
            </a:r>
            <a:r>
              <a:rPr lang="en-US" dirty="0" err="1"/>
              <a:t>Objetivo</a:t>
            </a:r>
            <a:r>
              <a:rPr lang="en-US" dirty="0"/>
              <a:t> </a:t>
            </a:r>
            <a:r>
              <a:rPr lang="en-US" dirty="0" err="1"/>
              <a:t>marca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derrotero</a:t>
            </a:r>
            <a:r>
              <a:rPr lang="en-US" dirty="0"/>
              <a:t> que </a:t>
            </a:r>
            <a:r>
              <a:rPr lang="en-US" dirty="0" err="1"/>
              <a:t>seguirá</a:t>
            </a:r>
            <a:r>
              <a:rPr lang="en-US" dirty="0"/>
              <a:t> </a:t>
            </a:r>
            <a:r>
              <a:rPr lang="en-US" dirty="0" err="1"/>
              <a:t>nuestra</a:t>
            </a:r>
            <a:r>
              <a:rPr lang="en-US" dirty="0"/>
              <a:t> </a:t>
            </a:r>
            <a:r>
              <a:rPr lang="en-US" dirty="0" err="1"/>
              <a:t>investigación</a:t>
            </a:r>
            <a:r>
              <a:rPr lang="en-US" dirty="0"/>
              <a:t>.</a:t>
            </a:r>
            <a:endParaRPr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dirty="0"/>
              <a:t>Nos </a:t>
            </a:r>
            <a:r>
              <a:rPr lang="en-US" dirty="0" err="1"/>
              <a:t>guían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todo</a:t>
            </a:r>
            <a:r>
              <a:rPr lang="en-US" dirty="0"/>
              <a:t> </a:t>
            </a:r>
            <a:r>
              <a:rPr lang="en-US" dirty="0" err="1"/>
              <a:t>momento</a:t>
            </a:r>
            <a:r>
              <a:rPr lang="en-US" dirty="0"/>
              <a:t>. 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-US"/>
              <a:t>Cómo se Escriben los Objetivos</a:t>
            </a:r>
            <a:endParaRPr/>
          </a:p>
        </p:txBody>
      </p:sp>
      <p:sp>
        <p:nvSpPr>
          <p:cNvPr id="184" name="Google Shape;184;p22"/>
          <p:cNvSpPr txBox="1">
            <a:spLocks noGrp="1"/>
          </p:cNvSpPr>
          <p:nvPr>
            <p:ph type="body" idx="1"/>
          </p:nvPr>
        </p:nvSpPr>
        <p:spPr>
          <a:xfrm>
            <a:off x="457200" y="188707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lvl="0" indent="-182880" algn="l" rtl="0">
              <a:spcBef>
                <a:spcPts val="0"/>
              </a:spcBef>
              <a:spcAft>
                <a:spcPts val="0"/>
              </a:spcAft>
              <a:buSzPts val="2040"/>
              <a:buChar char="•"/>
            </a:pPr>
            <a:r>
              <a:rPr lang="en-US" sz="2400" dirty="0"/>
              <a:t>Se </a:t>
            </a:r>
            <a:r>
              <a:rPr lang="en-US" sz="2400" dirty="0" err="1"/>
              <a:t>redactan</a:t>
            </a:r>
            <a:r>
              <a:rPr lang="en-US" sz="2400" dirty="0"/>
              <a:t> con un verbo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infinitivo</a:t>
            </a:r>
            <a:r>
              <a:rPr lang="en-US" sz="2400" dirty="0"/>
              <a:t> (</a:t>
            </a:r>
            <a:r>
              <a:rPr lang="en-US" sz="2400" dirty="0" err="1"/>
              <a:t>ej</a:t>
            </a:r>
            <a:r>
              <a:rPr lang="en-US" sz="2400" dirty="0"/>
              <a:t>. </a:t>
            </a:r>
            <a:r>
              <a:rPr lang="en-US" sz="2400" dirty="0" err="1"/>
              <a:t>Diseñar</a:t>
            </a:r>
            <a:r>
              <a:rPr lang="en-US" sz="2400" dirty="0"/>
              <a:t>, </a:t>
            </a:r>
            <a:r>
              <a:rPr lang="en-US" sz="2400" dirty="0" err="1"/>
              <a:t>verificar</a:t>
            </a:r>
            <a:r>
              <a:rPr lang="en-US" sz="2400" dirty="0"/>
              <a:t> </a:t>
            </a:r>
            <a:r>
              <a:rPr lang="en-US" sz="2400" dirty="0" err="1"/>
              <a:t>obtener</a:t>
            </a:r>
            <a:r>
              <a:rPr lang="en-US" sz="2400" dirty="0"/>
              <a:t>, </a:t>
            </a:r>
            <a:r>
              <a:rPr lang="en-US" sz="2400" dirty="0" err="1"/>
              <a:t>sustituir</a:t>
            </a:r>
            <a:r>
              <a:rPr lang="en-US" sz="2400" dirty="0"/>
              <a:t>)</a:t>
            </a:r>
            <a:endParaRPr sz="2400"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sz="2400" dirty="0"/>
              <a:t>Debe </a:t>
            </a:r>
            <a:r>
              <a:rPr lang="en-US" sz="2400" dirty="0" err="1"/>
              <a:t>incluir</a:t>
            </a:r>
            <a:r>
              <a:rPr lang="en-US" sz="2400" dirty="0"/>
              <a:t> las variables del </a:t>
            </a:r>
            <a:r>
              <a:rPr lang="en-US" sz="2400" dirty="0" err="1"/>
              <a:t>objeto</a:t>
            </a:r>
            <a:r>
              <a:rPr lang="en-US" sz="2400" dirty="0"/>
              <a:t> de </a:t>
            </a:r>
            <a:r>
              <a:rPr lang="en-US" sz="2400" dirty="0" err="1"/>
              <a:t>estudio</a:t>
            </a:r>
            <a:r>
              <a:rPr lang="en-US" sz="2400" dirty="0"/>
              <a:t>.</a:t>
            </a:r>
            <a:endParaRPr sz="2400"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sz="2400" dirty="0" err="1"/>
              <a:t>Contienen</a:t>
            </a:r>
            <a:r>
              <a:rPr lang="en-US" sz="2400" dirty="0"/>
              <a:t> un </a:t>
            </a:r>
            <a:r>
              <a:rPr lang="en-US" sz="2400" dirty="0" err="1"/>
              <a:t>logro</a:t>
            </a:r>
            <a:r>
              <a:rPr lang="en-US" sz="2400" dirty="0"/>
              <a:t>, </a:t>
            </a:r>
            <a:r>
              <a:rPr lang="en-US" sz="2400" dirty="0" err="1"/>
              <a:t>el</a:t>
            </a:r>
            <a:r>
              <a:rPr lang="en-US" sz="2400" dirty="0"/>
              <a:t> </a:t>
            </a:r>
            <a:r>
              <a:rPr lang="en-US" sz="2400" dirty="0" err="1"/>
              <a:t>evento</a:t>
            </a:r>
            <a:r>
              <a:rPr lang="en-US" sz="2400" dirty="0"/>
              <a:t> de </a:t>
            </a:r>
            <a:r>
              <a:rPr lang="en-US" sz="2400" dirty="0" err="1"/>
              <a:t>estudio</a:t>
            </a:r>
            <a:r>
              <a:rPr lang="en-US" sz="2400" dirty="0"/>
              <a:t> y las </a:t>
            </a:r>
            <a:r>
              <a:rPr lang="en-US" sz="2400" dirty="0" err="1"/>
              <a:t>unidades</a:t>
            </a:r>
            <a:r>
              <a:rPr lang="en-US" sz="2400" dirty="0"/>
              <a:t> de </a:t>
            </a:r>
            <a:r>
              <a:rPr lang="en-US" sz="2400" dirty="0" err="1"/>
              <a:t>medición</a:t>
            </a:r>
            <a:r>
              <a:rPr lang="en-US" sz="2400" dirty="0"/>
              <a:t> (</a:t>
            </a:r>
            <a:r>
              <a:rPr lang="en-US" sz="2400" dirty="0" err="1"/>
              <a:t>tiempo</a:t>
            </a:r>
            <a:r>
              <a:rPr lang="en-US" sz="2400" dirty="0"/>
              <a:t>, </a:t>
            </a:r>
            <a:r>
              <a:rPr lang="en-US" sz="2400" dirty="0" err="1"/>
              <a:t>costo</a:t>
            </a:r>
            <a:r>
              <a:rPr lang="en-US" sz="2400" dirty="0"/>
              <a:t>, </a:t>
            </a:r>
            <a:r>
              <a:rPr lang="en-US" sz="2400" dirty="0" err="1"/>
              <a:t>lugar</a:t>
            </a:r>
            <a:r>
              <a:rPr lang="en-US" sz="2400" dirty="0"/>
              <a:t>, etc..)</a:t>
            </a:r>
            <a:endParaRPr sz="2400"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sz="2400" dirty="0"/>
              <a:t>Un </a:t>
            </a:r>
            <a:r>
              <a:rPr lang="en-US" sz="2400" dirty="0" err="1"/>
              <a:t>objetivo</a:t>
            </a:r>
            <a:r>
              <a:rPr lang="en-US" sz="2400" dirty="0"/>
              <a:t> </a:t>
            </a:r>
            <a:r>
              <a:rPr lang="en-US" sz="2400" dirty="0" err="1"/>
              <a:t>específico</a:t>
            </a:r>
            <a:r>
              <a:rPr lang="en-US" sz="2400" dirty="0"/>
              <a:t> es un </a:t>
            </a:r>
            <a:r>
              <a:rPr lang="en-US" sz="2400" dirty="0" err="1"/>
              <a:t>resultado</a:t>
            </a:r>
            <a:r>
              <a:rPr lang="en-US" sz="2400" dirty="0"/>
              <a:t> </a:t>
            </a:r>
            <a:r>
              <a:rPr lang="en-US" sz="2400" dirty="0" err="1"/>
              <a:t>concreto</a:t>
            </a:r>
            <a:r>
              <a:rPr lang="en-US" sz="2400" dirty="0"/>
              <a:t>.. No </a:t>
            </a:r>
            <a:r>
              <a:rPr lang="en-US" sz="2400" dirty="0" err="1"/>
              <a:t>confundir</a:t>
            </a:r>
            <a:r>
              <a:rPr lang="en-US" sz="2400" dirty="0"/>
              <a:t> con una </a:t>
            </a:r>
            <a:r>
              <a:rPr lang="en-US" sz="2400" dirty="0" err="1"/>
              <a:t>etapa</a:t>
            </a:r>
            <a:r>
              <a:rPr lang="en-US" sz="2400" dirty="0"/>
              <a:t> del </a:t>
            </a:r>
            <a:r>
              <a:rPr lang="en-US" sz="2400" dirty="0" err="1"/>
              <a:t>proyecto</a:t>
            </a:r>
            <a:r>
              <a:rPr lang="en-US" sz="2400" dirty="0"/>
              <a:t>.</a:t>
            </a:r>
            <a:endParaRPr sz="2400" dirty="0"/>
          </a:p>
          <a:p>
            <a:pPr marL="182880" lvl="0" indent="-150495" algn="l" rtl="0">
              <a:spcBef>
                <a:spcPts val="480"/>
              </a:spcBef>
              <a:spcAft>
                <a:spcPts val="0"/>
              </a:spcAft>
              <a:buSzPts val="1530"/>
              <a:buChar char="•"/>
            </a:pPr>
            <a:endParaRPr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dirty="0">
                <a:solidFill>
                  <a:srgbClr val="D2533C"/>
                </a:solidFill>
              </a:rPr>
              <a:t>Nota</a:t>
            </a:r>
            <a:r>
              <a:rPr lang="en-US" dirty="0"/>
              <a:t>: </a:t>
            </a:r>
            <a:r>
              <a:rPr lang="en-US" dirty="0">
                <a:solidFill>
                  <a:srgbClr val="D2533C"/>
                </a:solidFill>
              </a:rPr>
              <a:t>Al </a:t>
            </a:r>
            <a:r>
              <a:rPr lang="en-US" dirty="0" err="1">
                <a:solidFill>
                  <a:srgbClr val="D2533C"/>
                </a:solidFill>
              </a:rPr>
              <a:t>evaluar</a:t>
            </a:r>
            <a:r>
              <a:rPr lang="en-US" dirty="0">
                <a:solidFill>
                  <a:srgbClr val="D2533C"/>
                </a:solidFill>
              </a:rPr>
              <a:t> un </a:t>
            </a:r>
            <a:r>
              <a:rPr lang="en-US" dirty="0" err="1">
                <a:solidFill>
                  <a:srgbClr val="D2533C"/>
                </a:solidFill>
              </a:rPr>
              <a:t>trabajo</a:t>
            </a:r>
            <a:r>
              <a:rPr lang="en-US" dirty="0">
                <a:solidFill>
                  <a:srgbClr val="D2533C"/>
                </a:solidFill>
              </a:rPr>
              <a:t> de </a:t>
            </a:r>
            <a:r>
              <a:rPr lang="en-US" dirty="0" err="1">
                <a:solidFill>
                  <a:srgbClr val="D2533C"/>
                </a:solidFill>
              </a:rPr>
              <a:t>investigación</a:t>
            </a:r>
            <a:r>
              <a:rPr lang="en-US" dirty="0">
                <a:solidFill>
                  <a:srgbClr val="D2533C"/>
                </a:solidFill>
              </a:rPr>
              <a:t> se </a:t>
            </a:r>
            <a:r>
              <a:rPr lang="en-US" dirty="0" err="1">
                <a:solidFill>
                  <a:srgbClr val="D2533C"/>
                </a:solidFill>
              </a:rPr>
              <a:t>revisa</a:t>
            </a:r>
            <a:r>
              <a:rPr lang="en-US" dirty="0">
                <a:solidFill>
                  <a:srgbClr val="D2533C"/>
                </a:solidFill>
              </a:rPr>
              <a:t> que los </a:t>
            </a:r>
            <a:r>
              <a:rPr lang="en-US" dirty="0" err="1">
                <a:solidFill>
                  <a:srgbClr val="D2533C"/>
                </a:solidFill>
              </a:rPr>
              <a:t>resultados</a:t>
            </a:r>
            <a:r>
              <a:rPr lang="en-US" dirty="0">
                <a:solidFill>
                  <a:srgbClr val="D2533C"/>
                </a:solidFill>
              </a:rPr>
              <a:t>  </a:t>
            </a:r>
            <a:r>
              <a:rPr lang="en-US" dirty="0" err="1">
                <a:solidFill>
                  <a:srgbClr val="D2533C"/>
                </a:solidFill>
              </a:rPr>
              <a:t>correspondan</a:t>
            </a:r>
            <a:r>
              <a:rPr lang="en-US" dirty="0">
                <a:solidFill>
                  <a:srgbClr val="D2533C"/>
                </a:solidFill>
              </a:rPr>
              <a:t> a los </a:t>
            </a:r>
            <a:r>
              <a:rPr lang="en-US" dirty="0" err="1">
                <a:solidFill>
                  <a:srgbClr val="D2533C"/>
                </a:solidFill>
              </a:rPr>
              <a:t>objetivos</a:t>
            </a:r>
            <a:r>
              <a:rPr lang="en-US" dirty="0">
                <a:solidFill>
                  <a:srgbClr val="D2533C"/>
                </a:solidFill>
              </a:rPr>
              <a:t> </a:t>
            </a:r>
            <a:r>
              <a:rPr lang="en-US" dirty="0" err="1">
                <a:solidFill>
                  <a:srgbClr val="D2533C"/>
                </a:solidFill>
              </a:rPr>
              <a:t>específicos</a:t>
            </a:r>
            <a:r>
              <a:rPr lang="en-US" dirty="0"/>
              <a:t>.</a:t>
            </a:r>
            <a:endParaRPr dirty="0"/>
          </a:p>
          <a:p>
            <a:pPr marL="182880" lvl="0" indent="-53339" algn="l" rtl="0">
              <a:spcBef>
                <a:spcPts val="480"/>
              </a:spcBef>
              <a:spcAft>
                <a:spcPts val="0"/>
              </a:spcAft>
              <a:buSzPts val="2040"/>
              <a:buNone/>
            </a:pPr>
            <a:endParaRPr dirty="0"/>
          </a:p>
          <a:p>
            <a:pPr marL="182880" lvl="0" indent="-53339" algn="l" rtl="0">
              <a:spcBef>
                <a:spcPts val="480"/>
              </a:spcBef>
              <a:spcAft>
                <a:spcPts val="0"/>
              </a:spcAft>
              <a:buSzPts val="2040"/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-US"/>
              <a:t>Ejemplos de Verbos Usados</a:t>
            </a:r>
            <a:endParaRPr/>
          </a:p>
        </p:txBody>
      </p:sp>
      <p:sp>
        <p:nvSpPr>
          <p:cNvPr id="190" name="Google Shape;190;p23"/>
          <p:cNvSpPr txBox="1">
            <a:spLocks noGrp="1"/>
          </p:cNvSpPr>
          <p:nvPr>
            <p:ph type="body" idx="1"/>
          </p:nvPr>
        </p:nvSpPr>
        <p:spPr>
          <a:xfrm>
            <a:off x="457200" y="1673352"/>
            <a:ext cx="4038600" cy="4718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Determinar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Identificar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Evaluar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Describir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Formular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Verificar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Plantear</a:t>
            </a:r>
            <a:endParaRPr/>
          </a:p>
          <a:p>
            <a:pPr marL="285750" lvl="0" indent="-13462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None/>
            </a:pPr>
            <a:endParaRPr/>
          </a:p>
          <a:p>
            <a:pPr marL="182880" lvl="0" indent="-31750" algn="l" rtl="0">
              <a:spcBef>
                <a:spcPts val="560"/>
              </a:spcBef>
              <a:spcAft>
                <a:spcPts val="0"/>
              </a:spcAft>
              <a:buSzPts val="2380"/>
              <a:buNone/>
            </a:pPr>
            <a:endParaRPr/>
          </a:p>
        </p:txBody>
      </p:sp>
      <p:sp>
        <p:nvSpPr>
          <p:cNvPr id="191" name="Google Shape;191;p23"/>
          <p:cNvSpPr txBox="1">
            <a:spLocks noGrp="1"/>
          </p:cNvSpPr>
          <p:nvPr>
            <p:ph type="body" idx="2"/>
          </p:nvPr>
        </p:nvSpPr>
        <p:spPr>
          <a:xfrm>
            <a:off x="4648200" y="1673352"/>
            <a:ext cx="4038600" cy="4718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Diseñar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Elaborar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Proponer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Analizar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Definir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Estudiar</a:t>
            </a:r>
            <a:endParaRPr/>
          </a:p>
          <a:p>
            <a:pPr marL="285750" lvl="0" indent="-28575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Char char="•"/>
            </a:pPr>
            <a:r>
              <a:rPr lang="en-US"/>
              <a:t>Corroborar</a:t>
            </a:r>
            <a:endParaRPr/>
          </a:p>
          <a:p>
            <a:pPr marL="285750" lvl="0" indent="-134620" algn="l" rtl="0">
              <a:spcBef>
                <a:spcPts val="560"/>
              </a:spcBef>
              <a:spcAft>
                <a:spcPts val="0"/>
              </a:spcAft>
              <a:buSzPts val="2380"/>
              <a:buFont typeface="Arial"/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648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Arial"/>
              <a:buNone/>
            </a:pPr>
            <a:r>
              <a:rPr lang="en-US" sz="3200"/>
              <a:t>Son ejemplos:</a:t>
            </a:r>
            <a:endParaRPr sz="3200"/>
          </a:p>
        </p:txBody>
      </p:sp>
      <p:sp>
        <p:nvSpPr>
          <p:cNvPr id="197" name="Google Shape;197;p24"/>
          <p:cNvSpPr txBox="1">
            <a:spLocks noGrp="1"/>
          </p:cNvSpPr>
          <p:nvPr>
            <p:ph type="body" idx="1"/>
          </p:nvPr>
        </p:nvSpPr>
        <p:spPr>
          <a:xfrm>
            <a:off x="457200" y="1181958"/>
            <a:ext cx="8229600" cy="52950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lvl="0" indent="-18288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734"/>
              <a:buChar char="•"/>
            </a:pPr>
            <a:r>
              <a:rPr lang="en-US" sz="2040"/>
              <a:t>Determinar las causas que originan la delincuencia juvenil.</a:t>
            </a:r>
            <a:endParaRPr/>
          </a:p>
          <a:p>
            <a:pPr marL="457200" lvl="1" indent="-91122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SzPts val="1445"/>
              <a:buNone/>
            </a:pPr>
            <a:endParaRPr sz="1700"/>
          </a:p>
          <a:p>
            <a:pPr marL="182880" lvl="0" indent="-18288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SzPts val="1734"/>
              <a:buChar char="•"/>
            </a:pPr>
            <a:r>
              <a:rPr lang="en-US" sz="2040"/>
              <a:t>Identificar los factores que inciden en el rendimiento estudiantil.</a:t>
            </a:r>
            <a:endParaRPr/>
          </a:p>
          <a:p>
            <a:pPr marL="457200" lvl="1" indent="-91122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SzPts val="1445"/>
              <a:buNone/>
            </a:pPr>
            <a:endParaRPr sz="1700"/>
          </a:p>
          <a:p>
            <a:pPr marL="182880" lvl="0" indent="-18288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SzPts val="1734"/>
              <a:buChar char="•"/>
            </a:pPr>
            <a:r>
              <a:rPr lang="en-US" sz="2040"/>
              <a:t> Establecer la relación entre las variables nivel educativo e ingresos.</a:t>
            </a:r>
            <a:endParaRPr/>
          </a:p>
          <a:p>
            <a:pPr marL="182880" lvl="0" indent="-7277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SzPts val="1734"/>
              <a:buNone/>
            </a:pPr>
            <a:endParaRPr sz="2040"/>
          </a:p>
          <a:p>
            <a:pPr marL="0" lvl="0" indent="0" algn="l" rtl="0">
              <a:lnSpc>
                <a:spcPct val="90000"/>
              </a:lnSpc>
              <a:spcBef>
                <a:spcPts val="595"/>
              </a:spcBef>
              <a:spcAft>
                <a:spcPts val="0"/>
              </a:spcAft>
              <a:buSzPts val="2529"/>
              <a:buNone/>
            </a:pPr>
            <a:r>
              <a:rPr lang="en-US" sz="2975">
                <a:solidFill>
                  <a:schemeClr val="dk2"/>
                </a:solidFill>
              </a:rPr>
              <a:t>No son ejemplos:</a:t>
            </a:r>
            <a:endParaRPr/>
          </a:p>
          <a:p>
            <a:pPr marL="182880" lvl="0" indent="-18288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SzPts val="1734"/>
              <a:buChar char="•"/>
            </a:pPr>
            <a:r>
              <a:rPr lang="en-US" sz="2040"/>
              <a:t> Aplicar una encuesta a los estudiantes de la PUJ.</a:t>
            </a:r>
            <a:endParaRPr/>
          </a:p>
          <a:p>
            <a:pPr marL="457200" lvl="1" indent="-91122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SzPts val="1445"/>
              <a:buNone/>
            </a:pPr>
            <a:endParaRPr sz="1700"/>
          </a:p>
          <a:p>
            <a:pPr marL="182880" lvl="0" indent="-18288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SzPts val="1734"/>
              <a:buChar char="•"/>
            </a:pPr>
            <a:r>
              <a:rPr lang="en-US" sz="2040"/>
              <a:t>Diseñar un programa educativo.</a:t>
            </a:r>
            <a:endParaRPr/>
          </a:p>
          <a:p>
            <a:pPr marL="457200" lvl="1" indent="-91122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SzPts val="1445"/>
              <a:buNone/>
            </a:pPr>
            <a:endParaRPr sz="1700"/>
          </a:p>
          <a:p>
            <a:pPr marL="182880" lvl="0" indent="-18288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SzPts val="1734"/>
              <a:buChar char="•"/>
            </a:pPr>
            <a:r>
              <a:rPr lang="en-US" sz="2040"/>
              <a:t>Proponer estrategias de mercadeo.</a:t>
            </a:r>
            <a:endParaRPr/>
          </a:p>
          <a:p>
            <a:pPr marL="457200" lvl="1" indent="-91122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SzPts val="1445"/>
              <a:buNone/>
            </a:pPr>
            <a:endParaRPr sz="1700"/>
          </a:p>
          <a:p>
            <a:pPr marL="182880" lvl="0" indent="-18288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SzPts val="1734"/>
              <a:buChar char="•"/>
            </a:pPr>
            <a:r>
              <a:rPr lang="en-US" sz="2040"/>
              <a:t>Entrevistar a los miembros del personal docente de la PUJ</a:t>
            </a:r>
            <a:endParaRPr/>
          </a:p>
          <a:p>
            <a:pPr marL="457200" lvl="1" indent="-91122" algn="l" rtl="0">
              <a:lnSpc>
                <a:spcPct val="90000"/>
              </a:lnSpc>
              <a:spcBef>
                <a:spcPts val="340"/>
              </a:spcBef>
              <a:spcAft>
                <a:spcPts val="0"/>
              </a:spcAft>
              <a:buSzPts val="1445"/>
              <a:buNone/>
            </a:pPr>
            <a:endParaRPr sz="1700"/>
          </a:p>
          <a:p>
            <a:pPr marL="182880" lvl="0" indent="-18288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SzPts val="1734"/>
              <a:buChar char="•"/>
            </a:pPr>
            <a:r>
              <a:rPr lang="en-US" sz="2040"/>
              <a:t>Motivar a un grupo de estudiantes</a:t>
            </a:r>
            <a:endParaRPr sz="2040"/>
          </a:p>
          <a:p>
            <a:pPr marL="182880" lvl="0" indent="-7277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SzPts val="1734"/>
              <a:buNone/>
            </a:pPr>
            <a:endParaRPr sz="2040"/>
          </a:p>
          <a:p>
            <a:pPr marL="182880" lvl="0" indent="-72770" algn="l" rtl="0">
              <a:lnSpc>
                <a:spcPct val="90000"/>
              </a:lnSpc>
              <a:spcBef>
                <a:spcPts val="408"/>
              </a:spcBef>
              <a:spcAft>
                <a:spcPts val="0"/>
              </a:spcAft>
              <a:buSzPts val="1734"/>
              <a:buNone/>
            </a:pPr>
            <a:endParaRPr sz="20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5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Los Resultados Esperados</a:t>
            </a:r>
            <a:endParaRPr/>
          </a:p>
        </p:txBody>
      </p:sp>
      <p:sp>
        <p:nvSpPr>
          <p:cNvPr id="204" name="Google Shape;204;p2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31445" lvl="0" indent="0" algn="l" rtl="0">
              <a:spcBef>
                <a:spcPts val="360"/>
              </a:spcBef>
              <a:spcAft>
                <a:spcPts val="0"/>
              </a:spcAft>
              <a:buSzPts val="1530"/>
              <a:buNone/>
            </a:pPr>
            <a:r>
              <a:rPr lang="en-US" sz="2400" dirty="0"/>
              <a:t>Se </a:t>
            </a:r>
            <a:r>
              <a:rPr lang="en-US" sz="2400" dirty="0" err="1"/>
              <a:t>refiere</a:t>
            </a:r>
            <a:r>
              <a:rPr lang="en-US" sz="2400" dirty="0"/>
              <a:t> a </a:t>
            </a:r>
            <a:r>
              <a:rPr lang="en-US" sz="2400" dirty="0" err="1"/>
              <a:t>resultados</a:t>
            </a:r>
            <a:r>
              <a:rPr lang="en-US" sz="2400" dirty="0"/>
              <a:t> </a:t>
            </a:r>
            <a:r>
              <a:rPr lang="en-US" sz="2400" dirty="0" err="1"/>
              <a:t>concretos</a:t>
            </a:r>
            <a:r>
              <a:rPr lang="en-US" sz="2400" dirty="0"/>
              <a:t> y que se </a:t>
            </a:r>
            <a:r>
              <a:rPr lang="en-US" sz="2400" dirty="0" err="1"/>
              <a:t>obtienen</a:t>
            </a:r>
            <a:r>
              <a:rPr lang="en-US" sz="2400" dirty="0"/>
              <a:t> </a:t>
            </a:r>
            <a:r>
              <a:rPr lang="en-US" sz="2400" dirty="0" err="1"/>
              <a:t>directamente</a:t>
            </a:r>
            <a:r>
              <a:rPr lang="en-US" sz="2400" dirty="0"/>
              <a:t> con </a:t>
            </a:r>
            <a:r>
              <a:rPr lang="en-US" sz="2400" dirty="0" err="1"/>
              <a:t>el</a:t>
            </a:r>
            <a:r>
              <a:rPr lang="en-US" sz="2400" dirty="0"/>
              <a:t> </a:t>
            </a:r>
            <a:r>
              <a:rPr lang="en-US" sz="2400" dirty="0" err="1"/>
              <a:t>proyecto</a:t>
            </a:r>
            <a:r>
              <a:rPr lang="en-US" sz="2400" dirty="0"/>
              <a:t>, son </a:t>
            </a:r>
            <a:r>
              <a:rPr lang="en-US" sz="2400" dirty="0" err="1"/>
              <a:t>compromisos</a:t>
            </a:r>
            <a:r>
              <a:rPr lang="en-US" sz="2400" dirty="0"/>
              <a:t> que se </a:t>
            </a:r>
            <a:r>
              <a:rPr lang="en-US" sz="2400" dirty="0" err="1"/>
              <a:t>adquieren</a:t>
            </a:r>
            <a:r>
              <a:rPr lang="en-US" sz="2400" dirty="0"/>
              <a:t>.</a:t>
            </a:r>
          </a:p>
          <a:p>
            <a:pPr marL="131445" lvl="0" indent="0" algn="l" rtl="0">
              <a:spcBef>
                <a:spcPts val="360"/>
              </a:spcBef>
              <a:spcAft>
                <a:spcPts val="0"/>
              </a:spcAft>
              <a:buSzPts val="1530"/>
              <a:buNone/>
            </a:pPr>
            <a:endParaRPr sz="2400" dirty="0"/>
          </a:p>
          <a:p>
            <a:pPr marL="457200" lvl="0" indent="-325755" algn="just" rtl="0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en-US" sz="2400" b="1" dirty="0"/>
              <a:t>Son </a:t>
            </a:r>
            <a:r>
              <a:rPr lang="en-US" sz="2400" b="1" dirty="0" err="1"/>
              <a:t>ejemplos</a:t>
            </a:r>
            <a:r>
              <a:rPr lang="en-US" sz="2400" b="1" dirty="0"/>
              <a:t>:</a:t>
            </a:r>
            <a:r>
              <a:rPr lang="en-US" sz="2400" dirty="0"/>
              <a:t> una </a:t>
            </a:r>
            <a:r>
              <a:rPr lang="en-US" sz="2400" dirty="0" err="1"/>
              <a:t>aplicación</a:t>
            </a:r>
            <a:r>
              <a:rPr lang="en-US" sz="2400" dirty="0"/>
              <a:t> de software, un conjunto de </a:t>
            </a:r>
            <a:r>
              <a:rPr lang="en-US" sz="2400" dirty="0" err="1"/>
              <a:t>datos</a:t>
            </a:r>
            <a:r>
              <a:rPr lang="en-US" sz="2400" dirty="0"/>
              <a:t>, un </a:t>
            </a:r>
            <a:r>
              <a:rPr lang="en-US" sz="2400" dirty="0" err="1"/>
              <a:t>artículo</a:t>
            </a:r>
            <a:r>
              <a:rPr lang="en-US" sz="2400" dirty="0"/>
              <a:t> </a:t>
            </a:r>
            <a:r>
              <a:rPr lang="en-US" sz="2400" dirty="0" err="1"/>
              <a:t>sometido</a:t>
            </a:r>
            <a:r>
              <a:rPr lang="en-US" sz="2400" dirty="0"/>
              <a:t> a una </a:t>
            </a:r>
            <a:r>
              <a:rPr lang="en-US" sz="2400" dirty="0" err="1"/>
              <a:t>conferencia</a:t>
            </a:r>
            <a:r>
              <a:rPr lang="en-US" sz="2400" dirty="0"/>
              <a:t> o </a:t>
            </a:r>
            <a:r>
              <a:rPr lang="en-US" sz="2400" dirty="0" err="1"/>
              <a:t>revista</a:t>
            </a:r>
            <a:r>
              <a:rPr lang="en-US" sz="2400" dirty="0"/>
              <a:t>, </a:t>
            </a:r>
            <a:r>
              <a:rPr lang="en-US" sz="2400" dirty="0" err="1"/>
              <a:t>el</a:t>
            </a:r>
            <a:r>
              <a:rPr lang="en-US" sz="2400" dirty="0"/>
              <a:t> </a:t>
            </a:r>
            <a:r>
              <a:rPr lang="en-US" sz="2400" dirty="0" err="1"/>
              <a:t>documento</a:t>
            </a:r>
            <a:r>
              <a:rPr lang="en-US" sz="2400" dirty="0"/>
              <a:t> final, etc.</a:t>
            </a:r>
          </a:p>
          <a:p>
            <a:pPr marL="131445" lvl="0" indent="0" algn="just" rtl="0">
              <a:spcBef>
                <a:spcPts val="0"/>
              </a:spcBef>
              <a:spcAft>
                <a:spcPts val="0"/>
              </a:spcAft>
              <a:buSzPts val="1530"/>
              <a:buNone/>
            </a:pPr>
            <a:endParaRPr sz="2400" dirty="0"/>
          </a:p>
          <a:p>
            <a:pPr marL="457200" lvl="0" indent="-325755" algn="just" rtl="0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en-US" sz="2400" b="1" dirty="0"/>
              <a:t>No son </a:t>
            </a:r>
            <a:r>
              <a:rPr lang="en-US" sz="2400" b="1" dirty="0" err="1"/>
              <a:t>ejemplos</a:t>
            </a:r>
            <a:r>
              <a:rPr lang="en-US" sz="2400" dirty="0"/>
              <a:t>: </a:t>
            </a:r>
            <a:r>
              <a:rPr lang="en-US" sz="2400" dirty="0" err="1"/>
              <a:t>aporte</a:t>
            </a:r>
            <a:r>
              <a:rPr lang="en-US" sz="2400" dirty="0"/>
              <a:t> al </a:t>
            </a:r>
            <a:r>
              <a:rPr lang="en-US" sz="2400" dirty="0" err="1"/>
              <a:t>avance</a:t>
            </a:r>
            <a:r>
              <a:rPr lang="en-US" sz="2400" dirty="0"/>
              <a:t> de la </a:t>
            </a:r>
            <a:r>
              <a:rPr lang="en-US" sz="2400" dirty="0" err="1"/>
              <a:t>disciplina</a:t>
            </a:r>
            <a:r>
              <a:rPr lang="en-US" sz="2400" dirty="0"/>
              <a:t>, </a:t>
            </a:r>
            <a:r>
              <a:rPr lang="en-US" sz="2400" dirty="0" err="1"/>
              <a:t>apoyo</a:t>
            </a:r>
            <a:r>
              <a:rPr lang="en-US" sz="2400" dirty="0"/>
              <a:t> al </a:t>
            </a:r>
            <a:r>
              <a:rPr lang="en-US" sz="2400" dirty="0" err="1"/>
              <a:t>grupo</a:t>
            </a:r>
            <a:r>
              <a:rPr lang="en-US" sz="2400" dirty="0"/>
              <a:t> de </a:t>
            </a:r>
            <a:r>
              <a:rPr lang="en-US" sz="2400" dirty="0" err="1"/>
              <a:t>investigación</a:t>
            </a:r>
            <a:r>
              <a:rPr lang="en-US" sz="2400" dirty="0"/>
              <a:t>, </a:t>
            </a:r>
            <a:r>
              <a:rPr lang="en-US" sz="2400" dirty="0" err="1"/>
              <a:t>mejorar</a:t>
            </a:r>
            <a:r>
              <a:rPr lang="en-US" sz="2400" dirty="0"/>
              <a:t> las </a:t>
            </a:r>
            <a:r>
              <a:rPr lang="en-US" sz="2400" dirty="0" err="1"/>
              <a:t>ganancias</a:t>
            </a:r>
            <a:r>
              <a:rPr lang="en-US" sz="2400" dirty="0"/>
              <a:t> de la </a:t>
            </a:r>
            <a:r>
              <a:rPr lang="en-US" sz="2400" dirty="0" err="1"/>
              <a:t>empresa</a:t>
            </a:r>
            <a:r>
              <a:rPr lang="en-US" sz="2400" dirty="0"/>
              <a:t>, </a:t>
            </a:r>
            <a:r>
              <a:rPr lang="en-US" sz="2400" dirty="0" err="1"/>
              <a:t>disminuir</a:t>
            </a:r>
            <a:r>
              <a:rPr lang="en-US" sz="2400" dirty="0"/>
              <a:t> los </a:t>
            </a:r>
            <a:r>
              <a:rPr lang="en-US" sz="2400" dirty="0" err="1"/>
              <a:t>costos</a:t>
            </a:r>
            <a:r>
              <a:rPr lang="en-US" sz="2400" dirty="0"/>
              <a:t> del </a:t>
            </a:r>
            <a:r>
              <a:rPr lang="en-US" sz="2400" dirty="0" err="1"/>
              <a:t>proceso</a:t>
            </a:r>
            <a:r>
              <a:rPr lang="en-US" sz="2400" dirty="0"/>
              <a:t>, etc.</a:t>
            </a:r>
            <a:endParaRPr sz="2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-US"/>
              <a:t>La Justificación de la Investigación</a:t>
            </a:r>
            <a:endParaRPr/>
          </a:p>
        </p:txBody>
      </p:sp>
      <p:sp>
        <p:nvSpPr>
          <p:cNvPr id="210" name="Google Shape;210;p2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70000"/>
              </a:lnSpc>
              <a:spcBef>
                <a:spcPts val="444"/>
              </a:spcBef>
              <a:spcAft>
                <a:spcPts val="0"/>
              </a:spcAft>
              <a:buSzPts val="1887"/>
              <a:buNone/>
            </a:pPr>
            <a:r>
              <a:rPr lang="en-US" sz="2220" dirty="0">
                <a:latin typeface="Verdana"/>
                <a:ea typeface="Verdana"/>
                <a:cs typeface="Verdana"/>
                <a:sym typeface="Verdana"/>
              </a:rPr>
              <a:t> </a:t>
            </a:r>
            <a:endParaRPr sz="2220" dirty="0"/>
          </a:p>
          <a:p>
            <a:pPr marL="609600" lvl="0" indent="-609600" algn="l" rtl="0">
              <a:lnSpc>
                <a:spcPct val="70000"/>
              </a:lnSpc>
              <a:spcBef>
                <a:spcPts val="444"/>
              </a:spcBef>
              <a:spcAft>
                <a:spcPts val="0"/>
              </a:spcAft>
              <a:buSzPts val="1887"/>
              <a:buChar char="•"/>
            </a:pPr>
            <a:r>
              <a:rPr lang="en-US" sz="2220" b="1" dirty="0" err="1"/>
              <a:t>Conveniencia</a:t>
            </a:r>
            <a:r>
              <a:rPr lang="en-US" sz="2220" b="1" dirty="0"/>
              <a:t> - </a:t>
            </a:r>
            <a:r>
              <a:rPr lang="en-US" sz="2220" b="1" dirty="0" err="1"/>
              <a:t>utilidad</a:t>
            </a:r>
            <a:r>
              <a:rPr lang="en-US" sz="2220" b="1" dirty="0"/>
              <a:t>:</a:t>
            </a:r>
            <a:r>
              <a:rPr lang="en-US" sz="2220" dirty="0"/>
              <a:t>  ¿para que </a:t>
            </a:r>
            <a:r>
              <a:rPr lang="en-US" sz="2220" dirty="0" err="1"/>
              <a:t>sirve</a:t>
            </a:r>
            <a:r>
              <a:rPr lang="en-US" sz="2220" dirty="0"/>
              <a:t>?</a:t>
            </a:r>
            <a:endParaRPr sz="2220" dirty="0"/>
          </a:p>
          <a:p>
            <a:pPr marL="182880" lvl="0" indent="0" algn="l" rtl="0">
              <a:lnSpc>
                <a:spcPct val="70000"/>
              </a:lnSpc>
              <a:spcBef>
                <a:spcPts val="444"/>
              </a:spcBef>
              <a:spcAft>
                <a:spcPts val="0"/>
              </a:spcAft>
              <a:buNone/>
            </a:pPr>
            <a:endParaRPr sz="2220" dirty="0"/>
          </a:p>
          <a:p>
            <a:pPr marL="609600" lvl="0" indent="-630745" algn="l" rtl="0">
              <a:lnSpc>
                <a:spcPct val="70000"/>
              </a:lnSpc>
              <a:spcBef>
                <a:spcPts val="444"/>
              </a:spcBef>
              <a:spcAft>
                <a:spcPts val="0"/>
              </a:spcAft>
              <a:buSzPts val="2220"/>
              <a:buChar char="•"/>
            </a:pPr>
            <a:r>
              <a:rPr lang="en-US" sz="2220" b="1" dirty="0" err="1"/>
              <a:t>Viabilidad</a:t>
            </a:r>
            <a:r>
              <a:rPr lang="en-US" sz="2220" dirty="0"/>
              <a:t>: ¿se </a:t>
            </a:r>
            <a:r>
              <a:rPr lang="en-US" sz="2220" dirty="0" err="1"/>
              <a:t>cuenta</a:t>
            </a:r>
            <a:r>
              <a:rPr lang="en-US" sz="2220" dirty="0"/>
              <a:t> con los </a:t>
            </a:r>
            <a:r>
              <a:rPr lang="en-US" sz="2220" dirty="0" err="1"/>
              <a:t>recursos</a:t>
            </a:r>
            <a:r>
              <a:rPr lang="en-US" sz="2220" dirty="0"/>
              <a:t> </a:t>
            </a:r>
            <a:r>
              <a:rPr lang="en-US" sz="2220" dirty="0" err="1"/>
              <a:t>necesarios</a:t>
            </a:r>
            <a:r>
              <a:rPr lang="en-US" sz="2220" dirty="0"/>
              <a:t> para </a:t>
            </a:r>
            <a:r>
              <a:rPr lang="en-US" sz="2220" dirty="0" err="1"/>
              <a:t>realizar</a:t>
            </a:r>
            <a:r>
              <a:rPr lang="en-US" sz="2220" dirty="0"/>
              <a:t> </a:t>
            </a:r>
            <a:r>
              <a:rPr lang="en-US" sz="2220" dirty="0" err="1"/>
              <a:t>el</a:t>
            </a:r>
            <a:r>
              <a:rPr lang="en-US" sz="2220" dirty="0"/>
              <a:t> </a:t>
            </a:r>
            <a:r>
              <a:rPr lang="en-US" sz="2220" dirty="0" err="1"/>
              <a:t>proyecto</a:t>
            </a:r>
            <a:r>
              <a:rPr lang="en-US" sz="2220" dirty="0"/>
              <a:t> </a:t>
            </a:r>
            <a:r>
              <a:rPr lang="en-US" sz="2220" dirty="0" err="1"/>
              <a:t>exitosamente</a:t>
            </a:r>
            <a:r>
              <a:rPr lang="en-US" sz="2220" dirty="0"/>
              <a:t>?</a:t>
            </a:r>
            <a:endParaRPr sz="2220" dirty="0"/>
          </a:p>
          <a:p>
            <a:pPr marL="609600" lvl="0" indent="-489775" algn="l" rtl="0">
              <a:lnSpc>
                <a:spcPct val="70000"/>
              </a:lnSpc>
              <a:spcBef>
                <a:spcPts val="444"/>
              </a:spcBef>
              <a:spcAft>
                <a:spcPts val="0"/>
              </a:spcAft>
              <a:buSzPts val="1887"/>
              <a:buNone/>
            </a:pPr>
            <a:endParaRPr sz="2220" dirty="0"/>
          </a:p>
          <a:p>
            <a:pPr marL="609600" lvl="0" indent="-609600" algn="l" rtl="0">
              <a:lnSpc>
                <a:spcPct val="70000"/>
              </a:lnSpc>
              <a:spcBef>
                <a:spcPts val="444"/>
              </a:spcBef>
              <a:spcAft>
                <a:spcPts val="0"/>
              </a:spcAft>
              <a:buSzPts val="1887"/>
              <a:buChar char="•"/>
            </a:pPr>
            <a:r>
              <a:rPr lang="en-US" sz="2220" b="1" dirty="0" err="1"/>
              <a:t>Impacto</a:t>
            </a:r>
            <a:r>
              <a:rPr lang="en-US" sz="2220" b="1" dirty="0"/>
              <a:t>:</a:t>
            </a:r>
            <a:endParaRPr sz="2220" b="1" dirty="0"/>
          </a:p>
          <a:p>
            <a:pPr marL="731520" lvl="2" indent="-199834" algn="l" rtl="0">
              <a:lnSpc>
                <a:spcPct val="70000"/>
              </a:lnSpc>
              <a:spcBef>
                <a:spcPts val="444"/>
              </a:spcBef>
              <a:spcAft>
                <a:spcPts val="0"/>
              </a:spcAft>
              <a:buSzPts val="1887"/>
              <a:buChar char="•"/>
            </a:pPr>
            <a:r>
              <a:rPr lang="en-US" sz="2220" b="1" dirty="0" err="1"/>
              <a:t>Relevancia</a:t>
            </a:r>
            <a:r>
              <a:rPr lang="en-US" sz="2220" b="1" dirty="0"/>
              <a:t> social:</a:t>
            </a:r>
            <a:r>
              <a:rPr lang="en-US" sz="2220" dirty="0"/>
              <a:t> ¿</a:t>
            </a:r>
            <a:r>
              <a:rPr lang="en-US" sz="2220" dirty="0" err="1"/>
              <a:t>Cuál</a:t>
            </a:r>
            <a:r>
              <a:rPr lang="en-US" sz="2220" dirty="0"/>
              <a:t> es </a:t>
            </a:r>
            <a:r>
              <a:rPr lang="en-US" sz="2220" dirty="0" err="1"/>
              <a:t>su</a:t>
            </a:r>
            <a:r>
              <a:rPr lang="en-US" sz="2220" dirty="0"/>
              <a:t> </a:t>
            </a:r>
            <a:r>
              <a:rPr lang="en-US" sz="2220" dirty="0" err="1"/>
              <a:t>trascendencia</a:t>
            </a:r>
            <a:r>
              <a:rPr lang="en-US" sz="2220" dirty="0"/>
              <a:t> para la </a:t>
            </a:r>
            <a:r>
              <a:rPr lang="en-US" sz="2220" dirty="0" err="1"/>
              <a:t>sociedad</a:t>
            </a:r>
            <a:r>
              <a:rPr lang="en-US" sz="2220" dirty="0"/>
              <a:t> o para </a:t>
            </a:r>
            <a:r>
              <a:rPr lang="en-US" sz="2220" dirty="0" err="1"/>
              <a:t>el</a:t>
            </a:r>
            <a:r>
              <a:rPr lang="en-US" sz="2220" dirty="0"/>
              <a:t> sitio </a:t>
            </a:r>
            <a:r>
              <a:rPr lang="en-US" sz="2220" dirty="0" err="1"/>
              <a:t>en</a:t>
            </a:r>
            <a:r>
              <a:rPr lang="en-US" sz="2220" dirty="0"/>
              <a:t> </a:t>
            </a:r>
            <a:r>
              <a:rPr lang="en-US" sz="2220" dirty="0" err="1"/>
              <a:t>donde</a:t>
            </a:r>
            <a:r>
              <a:rPr lang="en-US" sz="2220" dirty="0"/>
              <a:t> se </a:t>
            </a:r>
            <a:r>
              <a:rPr lang="en-US" sz="2220" dirty="0" err="1"/>
              <a:t>hace</a:t>
            </a:r>
            <a:r>
              <a:rPr lang="en-US" sz="2220" dirty="0"/>
              <a:t> la </a:t>
            </a:r>
            <a:r>
              <a:rPr lang="en-US" sz="2220" dirty="0" err="1"/>
              <a:t>práctica</a:t>
            </a:r>
            <a:r>
              <a:rPr lang="en-US" sz="2220" dirty="0"/>
              <a:t>?  </a:t>
            </a:r>
            <a:endParaRPr sz="2220" dirty="0"/>
          </a:p>
          <a:p>
            <a:pPr marL="731520" lvl="2" indent="-199834" algn="l" rtl="0">
              <a:lnSpc>
                <a:spcPct val="70000"/>
              </a:lnSpc>
              <a:spcBef>
                <a:spcPts val="444"/>
              </a:spcBef>
              <a:spcAft>
                <a:spcPts val="0"/>
              </a:spcAft>
              <a:buSzPts val="1887"/>
              <a:buChar char="•"/>
            </a:pPr>
            <a:r>
              <a:rPr lang="en-US" sz="2220" b="1" dirty="0"/>
              <a:t>Valor </a:t>
            </a:r>
            <a:r>
              <a:rPr lang="en-US" sz="2220" b="1" dirty="0" err="1"/>
              <a:t>teórico</a:t>
            </a:r>
            <a:r>
              <a:rPr lang="en-US" sz="2220" dirty="0"/>
              <a:t>: </a:t>
            </a:r>
            <a:r>
              <a:rPr lang="en-US" sz="2220" dirty="0" err="1"/>
              <a:t>Razones</a:t>
            </a:r>
            <a:r>
              <a:rPr lang="en-US" sz="2220" dirty="0"/>
              <a:t> que </a:t>
            </a:r>
            <a:r>
              <a:rPr lang="en-US" sz="2220" dirty="0" err="1"/>
              <a:t>argumentan</a:t>
            </a:r>
            <a:r>
              <a:rPr lang="en-US" sz="2220" dirty="0"/>
              <a:t> </a:t>
            </a:r>
            <a:r>
              <a:rPr lang="en-US" sz="2220" dirty="0" err="1"/>
              <a:t>el</a:t>
            </a:r>
            <a:r>
              <a:rPr lang="en-US" sz="2220" dirty="0"/>
              <a:t> </a:t>
            </a:r>
            <a:r>
              <a:rPr lang="en-US" sz="2220" dirty="0" err="1"/>
              <a:t>deseo</a:t>
            </a:r>
            <a:r>
              <a:rPr lang="en-US" sz="2220" dirty="0"/>
              <a:t> de </a:t>
            </a:r>
            <a:r>
              <a:rPr lang="en-US" sz="2220" dirty="0" err="1"/>
              <a:t>verificar</a:t>
            </a:r>
            <a:r>
              <a:rPr lang="en-US" sz="2220" dirty="0"/>
              <a:t>, </a:t>
            </a:r>
            <a:r>
              <a:rPr lang="en-US" sz="2220" dirty="0" err="1"/>
              <a:t>rechazar</a:t>
            </a:r>
            <a:r>
              <a:rPr lang="en-US" sz="2220" dirty="0"/>
              <a:t> o </a:t>
            </a:r>
            <a:r>
              <a:rPr lang="en-US" sz="2220" dirty="0" err="1"/>
              <a:t>aportar</a:t>
            </a:r>
            <a:r>
              <a:rPr lang="en-US" sz="2220" dirty="0"/>
              <a:t> </a:t>
            </a:r>
            <a:r>
              <a:rPr lang="en-US" sz="2220" dirty="0" err="1"/>
              <a:t>aspectos</a:t>
            </a:r>
            <a:r>
              <a:rPr lang="en-US" sz="2220" dirty="0"/>
              <a:t> </a:t>
            </a:r>
            <a:r>
              <a:rPr lang="en-US" sz="2220" dirty="0" err="1"/>
              <a:t>teóricos</a:t>
            </a:r>
            <a:r>
              <a:rPr lang="en-US" sz="2220" dirty="0"/>
              <a:t> </a:t>
            </a:r>
            <a:r>
              <a:rPr lang="en-US" sz="2220" dirty="0" err="1"/>
              <a:t>referidos</a:t>
            </a:r>
            <a:r>
              <a:rPr lang="en-US" sz="2220" dirty="0"/>
              <a:t> al </a:t>
            </a:r>
            <a:r>
              <a:rPr lang="en-US" sz="2220" dirty="0" err="1"/>
              <a:t>objeto</a:t>
            </a:r>
            <a:r>
              <a:rPr lang="en-US" sz="2220" dirty="0"/>
              <a:t> de </a:t>
            </a:r>
            <a:r>
              <a:rPr lang="en-US" sz="2220" dirty="0" err="1"/>
              <a:t>conocimiento</a:t>
            </a:r>
            <a:r>
              <a:rPr lang="en-US" sz="2220" dirty="0"/>
              <a:t>. </a:t>
            </a:r>
            <a:endParaRPr sz="2220" dirty="0"/>
          </a:p>
          <a:p>
            <a:pPr marL="731520" lvl="2" indent="-199834" algn="l" rtl="0">
              <a:lnSpc>
                <a:spcPct val="70000"/>
              </a:lnSpc>
              <a:spcBef>
                <a:spcPts val="444"/>
              </a:spcBef>
              <a:spcAft>
                <a:spcPts val="0"/>
              </a:spcAft>
              <a:buSzPts val="1887"/>
              <a:buChar char="•"/>
            </a:pPr>
            <a:r>
              <a:rPr lang="en-US" sz="2220" b="1" dirty="0" err="1"/>
              <a:t>Justificación</a:t>
            </a:r>
            <a:r>
              <a:rPr lang="en-US" sz="2220" b="1" dirty="0"/>
              <a:t> </a:t>
            </a:r>
            <a:r>
              <a:rPr lang="en-US" sz="2220" b="1" dirty="0" err="1"/>
              <a:t>práctica</a:t>
            </a:r>
            <a:r>
              <a:rPr lang="en-US" sz="2220" b="1" dirty="0"/>
              <a:t>:</a:t>
            </a:r>
            <a:r>
              <a:rPr lang="en-US" sz="2220" dirty="0"/>
              <a:t> </a:t>
            </a:r>
            <a:r>
              <a:rPr lang="en-US" sz="2220" dirty="0" err="1"/>
              <a:t>Razones</a:t>
            </a:r>
            <a:r>
              <a:rPr lang="en-US" sz="2220" dirty="0"/>
              <a:t> que </a:t>
            </a:r>
            <a:r>
              <a:rPr lang="en-US" sz="2220" dirty="0" err="1"/>
              <a:t>señalan</a:t>
            </a:r>
            <a:r>
              <a:rPr lang="en-US" sz="2220" dirty="0"/>
              <a:t> que la </a:t>
            </a:r>
            <a:r>
              <a:rPr lang="en-US" sz="2220" dirty="0" err="1"/>
              <a:t>investigación</a:t>
            </a:r>
            <a:r>
              <a:rPr lang="en-US" sz="2220" dirty="0"/>
              <a:t> </a:t>
            </a:r>
            <a:r>
              <a:rPr lang="en-US" sz="2220" dirty="0" err="1"/>
              <a:t>propuesta</a:t>
            </a:r>
            <a:r>
              <a:rPr lang="en-US" sz="2220" dirty="0"/>
              <a:t> </a:t>
            </a:r>
            <a:r>
              <a:rPr lang="en-US" sz="2220" dirty="0" err="1"/>
              <a:t>ayudará</a:t>
            </a:r>
            <a:r>
              <a:rPr lang="en-US" sz="2220" dirty="0"/>
              <a:t> </a:t>
            </a:r>
            <a:r>
              <a:rPr lang="en-US" sz="2220" dirty="0" err="1"/>
              <a:t>en</a:t>
            </a:r>
            <a:r>
              <a:rPr lang="en-US" sz="2220" dirty="0"/>
              <a:t> la </a:t>
            </a:r>
            <a:r>
              <a:rPr lang="en-US" sz="2220" dirty="0" err="1"/>
              <a:t>solución</a:t>
            </a:r>
            <a:r>
              <a:rPr lang="en-US" sz="2220" dirty="0"/>
              <a:t> de </a:t>
            </a:r>
            <a:r>
              <a:rPr lang="en-US" sz="2220" dirty="0" err="1"/>
              <a:t>problemas</a:t>
            </a:r>
            <a:r>
              <a:rPr lang="en-US" sz="2220" dirty="0"/>
              <a:t>, </a:t>
            </a:r>
            <a:r>
              <a:rPr lang="en-US" sz="2220" dirty="0" err="1"/>
              <a:t>en</a:t>
            </a:r>
            <a:r>
              <a:rPr lang="en-US" sz="2220" dirty="0"/>
              <a:t> </a:t>
            </a:r>
            <a:r>
              <a:rPr lang="en-US" sz="2220" dirty="0" err="1"/>
              <a:t>toma</a:t>
            </a:r>
            <a:r>
              <a:rPr lang="en-US" sz="2220" dirty="0"/>
              <a:t> de </a:t>
            </a:r>
            <a:r>
              <a:rPr lang="en-US" sz="2220" dirty="0" err="1"/>
              <a:t>decisiones</a:t>
            </a:r>
            <a:r>
              <a:rPr lang="en-US" sz="2220" dirty="0"/>
              <a:t> o </a:t>
            </a:r>
            <a:r>
              <a:rPr lang="en-US" sz="2220" dirty="0" err="1"/>
              <a:t>en</a:t>
            </a:r>
            <a:r>
              <a:rPr lang="en-US" sz="2220" dirty="0"/>
              <a:t> la </a:t>
            </a:r>
            <a:r>
              <a:rPr lang="en-US" sz="2220" dirty="0" err="1"/>
              <a:t>formación</a:t>
            </a:r>
            <a:r>
              <a:rPr lang="en-US" sz="2220" dirty="0"/>
              <a:t> de </a:t>
            </a:r>
            <a:r>
              <a:rPr lang="en-US" sz="2220" dirty="0" err="1"/>
              <a:t>quien</a:t>
            </a:r>
            <a:r>
              <a:rPr lang="en-US" sz="2220" dirty="0"/>
              <a:t> la </a:t>
            </a:r>
            <a:r>
              <a:rPr lang="en-US" sz="2220" dirty="0" err="1"/>
              <a:t>realiza</a:t>
            </a:r>
            <a:r>
              <a:rPr lang="en-US" sz="2220" dirty="0"/>
              <a:t>.</a:t>
            </a:r>
            <a:endParaRPr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7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-US" dirty="0"/>
              <a:t>La </a:t>
            </a:r>
            <a:r>
              <a:rPr lang="en-US" dirty="0" err="1"/>
              <a:t>Justificación</a:t>
            </a:r>
            <a:r>
              <a:rPr lang="en-US" dirty="0"/>
              <a:t> de la </a:t>
            </a:r>
            <a:r>
              <a:rPr lang="en-US" dirty="0" err="1"/>
              <a:t>investigación</a:t>
            </a:r>
            <a:r>
              <a:rPr lang="en-US" dirty="0"/>
              <a:t> (II)</a:t>
            </a:r>
            <a:endParaRPr dirty="0"/>
          </a:p>
        </p:txBody>
      </p:sp>
      <p:sp>
        <p:nvSpPr>
          <p:cNvPr id="216" name="Google Shape;216;p27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dirty="0"/>
              <a:t>Para </a:t>
            </a:r>
            <a:r>
              <a:rPr lang="en-US" dirty="0" err="1"/>
              <a:t>su</a:t>
            </a:r>
            <a:r>
              <a:rPr lang="en-US" dirty="0"/>
              <a:t> </a:t>
            </a:r>
            <a:r>
              <a:rPr lang="en-US" dirty="0" err="1"/>
              <a:t>redacción</a:t>
            </a:r>
            <a:r>
              <a:rPr lang="en-US" dirty="0"/>
              <a:t>, se </a:t>
            </a:r>
            <a:r>
              <a:rPr lang="en-US" dirty="0" err="1"/>
              <a:t>recomienda</a:t>
            </a:r>
            <a:r>
              <a:rPr lang="en-US" dirty="0"/>
              <a:t> responder las </a:t>
            </a:r>
            <a:r>
              <a:rPr lang="en-US" dirty="0" err="1"/>
              <a:t>siguientes</a:t>
            </a:r>
            <a:r>
              <a:rPr lang="en-US" dirty="0"/>
              <a:t> </a:t>
            </a:r>
            <a:r>
              <a:rPr lang="en-US" dirty="0" err="1"/>
              <a:t>preguntas</a:t>
            </a:r>
            <a:r>
              <a:rPr lang="en-US" dirty="0"/>
              <a:t>:</a:t>
            </a:r>
            <a:endParaRPr dirty="0"/>
          </a:p>
          <a:p>
            <a:pPr marL="182880" lvl="0" indent="-53339" algn="l" rtl="0">
              <a:spcBef>
                <a:spcPts val="480"/>
              </a:spcBef>
              <a:spcAft>
                <a:spcPts val="0"/>
              </a:spcAft>
              <a:buSzPts val="2040"/>
              <a:buNone/>
            </a:pPr>
            <a:endParaRPr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dirty="0"/>
              <a:t>¿Por </a:t>
            </a:r>
            <a:r>
              <a:rPr lang="en-US" dirty="0" err="1"/>
              <a:t>qué</a:t>
            </a:r>
            <a:r>
              <a:rPr lang="en-US" dirty="0"/>
              <a:t> se </a:t>
            </a:r>
            <a:r>
              <a:rPr lang="en-US" dirty="0" err="1"/>
              <a:t>hace</a:t>
            </a:r>
            <a:r>
              <a:rPr lang="en-US" dirty="0"/>
              <a:t> la </a:t>
            </a:r>
            <a:r>
              <a:rPr lang="en-US" dirty="0" err="1"/>
              <a:t>investigación</a:t>
            </a:r>
            <a:r>
              <a:rPr lang="en-US" dirty="0"/>
              <a:t>? </a:t>
            </a:r>
            <a:endParaRPr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dirty="0"/>
              <a:t>¿</a:t>
            </a:r>
            <a:r>
              <a:rPr lang="en-US" dirty="0" err="1"/>
              <a:t>Cuáles</a:t>
            </a:r>
            <a:r>
              <a:rPr lang="en-US" dirty="0"/>
              <a:t> </a:t>
            </a:r>
            <a:r>
              <a:rPr lang="en-US" dirty="0" err="1"/>
              <a:t>serán</a:t>
            </a:r>
            <a:r>
              <a:rPr lang="en-US" dirty="0"/>
              <a:t> sus </a:t>
            </a:r>
            <a:r>
              <a:rPr lang="en-US" dirty="0" err="1"/>
              <a:t>aportes</a:t>
            </a:r>
            <a:r>
              <a:rPr lang="en-US" dirty="0"/>
              <a:t>?</a:t>
            </a:r>
            <a:endParaRPr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dirty="0"/>
              <a:t>¿A </a:t>
            </a:r>
            <a:r>
              <a:rPr lang="en-US" dirty="0" err="1"/>
              <a:t>quiénes</a:t>
            </a:r>
            <a:r>
              <a:rPr lang="en-US" dirty="0"/>
              <a:t> </a:t>
            </a:r>
            <a:r>
              <a:rPr lang="en-US" dirty="0" err="1"/>
              <a:t>pudiera</a:t>
            </a:r>
            <a:r>
              <a:rPr lang="en-US" dirty="0"/>
              <a:t> </a:t>
            </a:r>
            <a:r>
              <a:rPr lang="en-US" dirty="0" err="1"/>
              <a:t>beneficiar</a:t>
            </a:r>
            <a:r>
              <a:rPr lang="en-US" dirty="0"/>
              <a:t>?</a:t>
            </a:r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endParaRPr lang="en-US" dirty="0"/>
          </a:p>
          <a:p>
            <a:pPr marL="0" lvl="0" indent="0" algn="l" rtl="0">
              <a:spcBef>
                <a:spcPts val="480"/>
              </a:spcBef>
              <a:spcAft>
                <a:spcPts val="0"/>
              </a:spcAft>
              <a:buSzPts val="2040"/>
              <a:buNone/>
            </a:pPr>
            <a:r>
              <a:rPr lang="en-US" dirty="0"/>
              <a:t>Se </a:t>
            </a:r>
            <a:r>
              <a:rPr lang="en-US" dirty="0" err="1"/>
              <a:t>escriben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positivo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8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</a:pPr>
            <a:r>
              <a:rPr lang="en-US"/>
              <a:t>El Alcance</a:t>
            </a:r>
            <a:endParaRPr/>
          </a:p>
        </p:txBody>
      </p:sp>
      <p:sp>
        <p:nvSpPr>
          <p:cNvPr id="222" name="Google Shape;222;p2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82880" lvl="0" indent="-182880" algn="l" rtl="0">
              <a:spcBef>
                <a:spcPts val="0"/>
              </a:spcBef>
              <a:spcAft>
                <a:spcPts val="0"/>
              </a:spcAft>
              <a:buSzPts val="2040"/>
              <a:buChar char="•"/>
            </a:pPr>
            <a:r>
              <a:rPr lang="en-US" dirty="0"/>
              <a:t>Se </a:t>
            </a:r>
            <a:r>
              <a:rPr lang="en-US" dirty="0" err="1"/>
              <a:t>analiza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objetivo</a:t>
            </a:r>
            <a:r>
              <a:rPr lang="en-US" dirty="0"/>
              <a:t> </a:t>
            </a:r>
            <a:r>
              <a:rPr lang="en-US" dirty="0" err="1"/>
              <a:t>específico</a:t>
            </a:r>
            <a:r>
              <a:rPr lang="en-US" dirty="0"/>
              <a:t>, </a:t>
            </a:r>
            <a:r>
              <a:rPr lang="en-US" dirty="0" err="1"/>
              <a:t>buscando</a:t>
            </a:r>
            <a:r>
              <a:rPr lang="en-US" dirty="0"/>
              <a:t> </a:t>
            </a:r>
            <a:r>
              <a:rPr lang="en-US" dirty="0" err="1"/>
              <a:t>delimitar</a:t>
            </a:r>
            <a:r>
              <a:rPr lang="en-US" dirty="0"/>
              <a:t> con mayor </a:t>
            </a:r>
            <a:r>
              <a:rPr lang="en-US" dirty="0" err="1"/>
              <a:t>precisión</a:t>
            </a:r>
            <a:r>
              <a:rPr lang="en-US" dirty="0"/>
              <a:t> </a:t>
            </a:r>
            <a:r>
              <a:rPr lang="en-US" dirty="0" err="1"/>
              <a:t>qué</a:t>
            </a:r>
            <a:r>
              <a:rPr lang="en-US" dirty="0"/>
              <a:t> se </a:t>
            </a:r>
            <a:r>
              <a:rPr lang="en-US" dirty="0" err="1"/>
              <a:t>va</a:t>
            </a:r>
            <a:r>
              <a:rPr lang="en-US" dirty="0"/>
              <a:t> a </a:t>
            </a:r>
            <a:r>
              <a:rPr lang="en-US" dirty="0" err="1"/>
              <a:t>hacer</a:t>
            </a:r>
            <a:r>
              <a:rPr lang="en-US" dirty="0"/>
              <a:t> y </a:t>
            </a:r>
            <a:r>
              <a:rPr lang="en-US" dirty="0" err="1"/>
              <a:t>qué</a:t>
            </a:r>
            <a:r>
              <a:rPr lang="en-US" dirty="0"/>
              <a:t> no.</a:t>
            </a:r>
          </a:p>
          <a:p>
            <a:pPr marL="182880" lvl="0" indent="-182880" algn="l" rtl="0">
              <a:spcBef>
                <a:spcPts val="0"/>
              </a:spcBef>
              <a:spcAft>
                <a:spcPts val="0"/>
              </a:spcAft>
              <a:buSzPts val="2040"/>
              <a:buChar char="•"/>
            </a:pPr>
            <a:endParaRPr dirty="0"/>
          </a:p>
          <a:p>
            <a:pPr marL="182880" lvl="0" indent="-150495" algn="l" rtl="0">
              <a:spcBef>
                <a:spcPts val="0"/>
              </a:spcBef>
              <a:spcAft>
                <a:spcPts val="0"/>
              </a:spcAft>
              <a:buSzPts val="1530"/>
              <a:buChar char="•"/>
            </a:pPr>
            <a:r>
              <a:rPr lang="en-US" dirty="0"/>
              <a:t>Deja </a:t>
            </a:r>
            <a:r>
              <a:rPr lang="en-US" dirty="0" err="1"/>
              <a:t>claras</a:t>
            </a:r>
            <a:r>
              <a:rPr lang="en-US" dirty="0"/>
              <a:t> </a:t>
            </a:r>
            <a:r>
              <a:rPr lang="en-US" dirty="0" err="1"/>
              <a:t>limitaciones</a:t>
            </a:r>
            <a:r>
              <a:rPr lang="en-US" dirty="0"/>
              <a:t> </a:t>
            </a:r>
            <a:r>
              <a:rPr lang="en-US" dirty="0" err="1"/>
              <a:t>ya</a:t>
            </a:r>
            <a:r>
              <a:rPr lang="en-US" dirty="0"/>
              <a:t> </a:t>
            </a:r>
            <a:r>
              <a:rPr lang="en-US" dirty="0" err="1"/>
              <a:t>identificadas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</a:t>
            </a:r>
            <a:r>
              <a:rPr lang="en-US" dirty="0" err="1"/>
              <a:t>solución</a:t>
            </a:r>
            <a:r>
              <a:rPr lang="en-US" dirty="0"/>
              <a:t> que se </a:t>
            </a:r>
            <a:r>
              <a:rPr lang="en-US" dirty="0" err="1"/>
              <a:t>va</a:t>
            </a:r>
            <a:r>
              <a:rPr lang="en-US" dirty="0"/>
              <a:t> a </a:t>
            </a:r>
            <a:r>
              <a:rPr lang="en-US" dirty="0" err="1"/>
              <a:t>construir</a:t>
            </a:r>
            <a:r>
              <a:rPr lang="en-US" dirty="0"/>
              <a:t>.</a:t>
            </a:r>
          </a:p>
          <a:p>
            <a:pPr marL="32385" lvl="0" indent="0" algn="l" rtl="0">
              <a:spcBef>
                <a:spcPts val="0"/>
              </a:spcBef>
              <a:spcAft>
                <a:spcPts val="0"/>
              </a:spcAft>
              <a:buSzPts val="1530"/>
              <a:buNone/>
            </a:pPr>
            <a:endParaRPr dirty="0"/>
          </a:p>
          <a:p>
            <a:pPr marL="182880" lvl="0" indent="-182880" algn="l" rtl="0">
              <a:spcBef>
                <a:spcPts val="0"/>
              </a:spcBef>
              <a:spcAft>
                <a:spcPts val="0"/>
              </a:spcAft>
              <a:buSzPts val="2040"/>
              <a:buChar char="•"/>
            </a:pPr>
            <a:r>
              <a:rPr lang="en-US" dirty="0" err="1"/>
              <a:t>Identifica</a:t>
            </a:r>
            <a:r>
              <a:rPr lang="en-US" dirty="0"/>
              <a:t> </a:t>
            </a:r>
            <a:r>
              <a:rPr lang="en-US" dirty="0" err="1"/>
              <a:t>algunos</a:t>
            </a:r>
            <a:r>
              <a:rPr lang="en-US" dirty="0"/>
              <a:t> </a:t>
            </a:r>
            <a:r>
              <a:rPr lang="en-US" dirty="0" err="1"/>
              <a:t>obstáculos</a:t>
            </a:r>
            <a:r>
              <a:rPr lang="en-US" dirty="0"/>
              <a:t> que </a:t>
            </a:r>
            <a:r>
              <a:rPr lang="en-US" dirty="0" err="1"/>
              <a:t>eventualmente</a:t>
            </a:r>
            <a:r>
              <a:rPr lang="en-US" dirty="0"/>
              <a:t> </a:t>
            </a:r>
            <a:r>
              <a:rPr lang="en-US" dirty="0" err="1"/>
              <a:t>pudieran</a:t>
            </a:r>
            <a:r>
              <a:rPr lang="en-US" dirty="0"/>
              <a:t> </a:t>
            </a:r>
            <a:r>
              <a:rPr lang="en-US" dirty="0" err="1"/>
              <a:t>presentarse</a:t>
            </a:r>
            <a:r>
              <a:rPr lang="en-US" dirty="0"/>
              <a:t> </a:t>
            </a:r>
            <a:r>
              <a:rPr lang="en-US" dirty="0" err="1"/>
              <a:t>durante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desarrollo</a:t>
            </a:r>
            <a:r>
              <a:rPr lang="en-US" dirty="0"/>
              <a:t> de la </a:t>
            </a:r>
            <a:r>
              <a:rPr lang="en-US" dirty="0" err="1"/>
              <a:t>investigación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2040"/>
              <a:buNone/>
            </a:pPr>
            <a:endParaRPr dirty="0"/>
          </a:p>
          <a:p>
            <a:pPr marL="182880" lvl="0" indent="-182880" algn="l" rtl="0">
              <a:spcBef>
                <a:spcPts val="480"/>
              </a:spcBef>
              <a:spcAft>
                <a:spcPts val="0"/>
              </a:spcAft>
              <a:buSzPts val="2040"/>
              <a:buChar char="•"/>
            </a:pPr>
            <a:r>
              <a:rPr lang="en-US" dirty="0"/>
              <a:t>Define hasta </a:t>
            </a:r>
            <a:r>
              <a:rPr lang="en-US" dirty="0" err="1"/>
              <a:t>dónde</a:t>
            </a:r>
            <a:r>
              <a:rPr lang="en-US" dirty="0"/>
              <a:t> </a:t>
            </a:r>
            <a:r>
              <a:rPr lang="en-US" dirty="0" err="1"/>
              <a:t>llegará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trabajo</a:t>
            </a:r>
            <a:r>
              <a:rPr lang="en-US" dirty="0"/>
              <a:t>.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de presentaciones 4x3" id="{6956E055-07DD-4A66-9215-06BC1BAAC273}" vid="{DBE80E9B-F3AD-4B3B-90C6-0D9031EF41F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7BB296FD25E094591A21FFDD3F1FE68" ma:contentTypeVersion="2" ma:contentTypeDescription="Crear nuevo documento." ma:contentTypeScope="" ma:versionID="660f7e2984c850579672f2689587610d">
  <xsd:schema xmlns:xsd="http://www.w3.org/2001/XMLSchema" xmlns:xs="http://www.w3.org/2001/XMLSchema" xmlns:p="http://schemas.microsoft.com/office/2006/metadata/properties" xmlns:ns2="d73ce6bc-4376-4f38-b165-8dfde4dfef3b" targetNamespace="http://schemas.microsoft.com/office/2006/metadata/properties" ma:root="true" ma:fieldsID="404eafcb4c0cdafb42d2b06bfac52ec2" ns2:_="">
    <xsd:import namespace="d73ce6bc-4376-4f38-b165-8dfde4dfef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ce6bc-4376-4f38-b165-8dfde4dfef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AFB2C27-859A-451C-97AC-17988E8CE4B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9736F265-4B71-43B5-9D06-83CAD1BB85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4AA0C34-9A7B-4A7F-968B-A0AAA0076DF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 de presentaciones logo nuevo 4x3.pptx</Template>
  <TotalTime>2963</TotalTime>
  <Words>549</Words>
  <Application>Microsoft Office PowerPoint</Application>
  <PresentationFormat>On-screen Show (4:3)</PresentationFormat>
  <Paragraphs>83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Verdana</vt:lpstr>
      <vt:lpstr>Tema de Office</vt:lpstr>
      <vt:lpstr>PROYECTO DE GRADO I</vt:lpstr>
      <vt:lpstr>Los Objetivos</vt:lpstr>
      <vt:lpstr>Cómo se Escriben los Objetivos</vt:lpstr>
      <vt:lpstr>Ejemplos de Verbos Usados</vt:lpstr>
      <vt:lpstr>Son ejemplos:</vt:lpstr>
      <vt:lpstr>Los Resultados Esperados</vt:lpstr>
      <vt:lpstr>La Justificación de la Investigación</vt:lpstr>
      <vt:lpstr>La Justificación de la investigación (II)</vt:lpstr>
      <vt:lpstr>El Alcance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Nombre</dc:title>
  <dc:creator>Veronica Gomez Torres</dc:creator>
  <cp:lastModifiedBy>posg_ingesoft</cp:lastModifiedBy>
  <cp:revision>81</cp:revision>
  <dcterms:created xsi:type="dcterms:W3CDTF">2018-10-23T13:50:35Z</dcterms:created>
  <dcterms:modified xsi:type="dcterms:W3CDTF">2022-09-29T22:30:30Z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0x010100C7BB296FD25E094591A21FFDD3F1FE68</vt:lpwstr>
  </property>
</Properties>
</file>